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  <p:sldMasterId id="2147483816" r:id="rId11"/>
    <p:sldMasterId id="2147483828" r:id="rId12"/>
    <p:sldMasterId id="2147483840" r:id="rId13"/>
    <p:sldMasterId id="2147483864" r:id="rId14"/>
  </p:sldMasterIdLst>
  <p:sldIdLst>
    <p:sldId id="256" r:id="rId15"/>
    <p:sldId id="270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embeddedFontLst>
    <p:embeddedFont>
      <p:font typeface="Tunga" pitchFamily="34" charset="0"/>
      <p:regular r:id="rId30"/>
      <p:bold r:id="rId31"/>
    </p:embeddedFont>
    <p:embeddedFont>
      <p:font typeface="Cambria Math" pitchFamily="18" charset="0"/>
      <p:regular r:id="rId32"/>
    </p:embeddedFont>
    <p:embeddedFont>
      <p:font typeface="Georgia" pitchFamily="18" charset="0"/>
      <p:regular r:id="rId33"/>
      <p:bold r:id="rId34"/>
      <p:italic r:id="rId35"/>
      <p:boldItalic r:id="rId36"/>
    </p:embeddedFont>
    <p:embeddedFont>
      <p:font typeface="Lucida Sans" pitchFamily="34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NikoshBAN" pitchFamily="2" charset="0"/>
      <p:regular r:id="rId45"/>
    </p:embeddedFont>
    <p:embeddedFont>
      <p:font typeface="Trebuchet MS" pitchFamily="34" charset="0"/>
      <p:regular r:id="rId46"/>
      <p:bold r:id="rId47"/>
      <p:italic r:id="rId48"/>
      <p:boldItalic r:id="rId49"/>
    </p:embeddedFont>
    <p:embeddedFont>
      <p:font typeface="Wingdings 2" pitchFamily="18" charset="2"/>
      <p:regular r:id="rId50"/>
    </p:embeddedFont>
    <p:embeddedFont>
      <p:font typeface="Verdana" pitchFamily="34" charset="0"/>
      <p:regular r:id="rId51"/>
      <p:bold r:id="rId52"/>
      <p:italic r:id="rId53"/>
      <p:boldItalic r:id="rId54"/>
    </p:embeddedFont>
    <p:embeddedFont>
      <p:font typeface="Tw Cen MT" pitchFamily="34" charset="0"/>
      <p:regular r:id="rId55"/>
      <p:bold r:id="rId56"/>
      <p:italic r:id="rId57"/>
      <p:boldItalic r:id="rId58"/>
    </p:embeddedFont>
    <p:embeddedFont>
      <p:font typeface="Franklin Gothic Book" pitchFamily="34" charset="0"/>
      <p:regular r:id="rId59"/>
      <p:italic r:id="rId60"/>
    </p:embeddedFont>
    <p:embeddedFont>
      <p:font typeface="Arial Narrow" pitchFamily="34" charset="0"/>
      <p:regular r:id="rId61"/>
      <p:bold r:id="rId62"/>
      <p:italic r:id="rId63"/>
      <p:boldItalic r:id="rId64"/>
    </p:embeddedFont>
    <p:embeddedFont>
      <p:font typeface="Century Gothic" pitchFamily="34" charset="0"/>
      <p:regular r:id="rId65"/>
      <p:bold r:id="rId66"/>
      <p:italic r:id="rId67"/>
      <p:boldItalic r:id="rId68"/>
    </p:embeddedFont>
    <p:embeddedFont>
      <p:font typeface="Book Antiqua" pitchFamily="18" charset="0"/>
      <p:regular r:id="rId69"/>
      <p:bold r:id="rId70"/>
      <p:italic r:id="rId71"/>
      <p:boldItalic r:id="rId72"/>
    </p:embeddedFont>
    <p:embeddedFont>
      <p:font typeface="Constantia" pitchFamily="18" charset="0"/>
      <p:regular r:id="rId73"/>
      <p:bold r:id="rId74"/>
      <p:italic r:id="rId75"/>
      <p:boldItalic r:id="rId76"/>
    </p:embeddedFont>
    <p:embeddedFont>
      <p:font typeface="Garamond" pitchFamily="18" charset="0"/>
      <p:regular r:id="rId77"/>
      <p:bold r:id="rId78"/>
      <p:italic r:id="rId79"/>
    </p:embeddedFont>
    <p:embeddedFont>
      <p:font typeface="Rockwell" pitchFamily="18" charset="0"/>
      <p:regular r:id="rId80"/>
      <p:bold r:id="rId81"/>
      <p:italic r:id="rId82"/>
      <p:boldItalic r:id="rId83"/>
    </p:embeddedFont>
    <p:embeddedFont>
      <p:font typeface="Rage Italic" pitchFamily="66" charset="0"/>
      <p:regular r:id="rId84"/>
    </p:embeddedFont>
    <p:embeddedFont>
      <p:font typeface="Impact" pitchFamily="34" charset="0"/>
      <p:regular r:id="rId85"/>
    </p:embeddedFont>
    <p:embeddedFont>
      <p:font typeface="Lucida Sans Unicode" pitchFamily="34" charset="0"/>
      <p:regular r:id="rId86"/>
    </p:embeddedFont>
    <p:embeddedFont>
      <p:font typeface="Brush Script MT" pitchFamily="66" charset="0"/>
      <p:italic r:id="rId87"/>
    </p:embeddedFont>
    <p:embeddedFont>
      <p:font typeface="Tahoma" pitchFamily="34" charset="0"/>
      <p:regular r:id="rId88"/>
      <p:bold r:id="rId89"/>
    </p:embeddedFont>
    <p:embeddedFont>
      <p:font typeface="Wingdings 3" pitchFamily="18" charset="2"/>
      <p:regular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font" Target="fonts/font10.fntdata"/><Relationship Id="rId21" Type="http://schemas.openxmlformats.org/officeDocument/2006/relationships/slide" Target="slides/slide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font" Target="fonts/font34.fntdata"/><Relationship Id="rId68" Type="http://schemas.openxmlformats.org/officeDocument/2006/relationships/font" Target="fonts/font39.fntdata"/><Relationship Id="rId76" Type="http://schemas.openxmlformats.org/officeDocument/2006/relationships/font" Target="fonts/font47.fntdata"/><Relationship Id="rId84" Type="http://schemas.openxmlformats.org/officeDocument/2006/relationships/font" Target="fonts/font55.fntdata"/><Relationship Id="rId89" Type="http://schemas.openxmlformats.org/officeDocument/2006/relationships/font" Target="fonts/font60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42.fntdata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66" Type="http://schemas.openxmlformats.org/officeDocument/2006/relationships/font" Target="fonts/font37.fntdata"/><Relationship Id="rId74" Type="http://schemas.openxmlformats.org/officeDocument/2006/relationships/font" Target="fonts/font45.fntdata"/><Relationship Id="rId79" Type="http://schemas.openxmlformats.org/officeDocument/2006/relationships/font" Target="fonts/font50.fntdata"/><Relationship Id="rId87" Type="http://schemas.openxmlformats.org/officeDocument/2006/relationships/font" Target="fonts/font58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2.fntdata"/><Relationship Id="rId82" Type="http://schemas.openxmlformats.org/officeDocument/2006/relationships/font" Target="fonts/font53.fntdata"/><Relationship Id="rId90" Type="http://schemas.openxmlformats.org/officeDocument/2006/relationships/font" Target="fonts/font61.fntdata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font" Target="fonts/font35.fntdata"/><Relationship Id="rId69" Type="http://schemas.openxmlformats.org/officeDocument/2006/relationships/font" Target="fonts/font40.fntdata"/><Relationship Id="rId77" Type="http://schemas.openxmlformats.org/officeDocument/2006/relationships/font" Target="fonts/font48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2.fntdata"/><Relationship Id="rId72" Type="http://schemas.openxmlformats.org/officeDocument/2006/relationships/font" Target="fonts/font43.fntdata"/><Relationship Id="rId80" Type="http://schemas.openxmlformats.org/officeDocument/2006/relationships/font" Target="fonts/font51.fntdata"/><Relationship Id="rId85" Type="http://schemas.openxmlformats.org/officeDocument/2006/relationships/font" Target="fonts/font56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67" Type="http://schemas.openxmlformats.org/officeDocument/2006/relationships/font" Target="fonts/font38.fntdata"/><Relationship Id="rId20" Type="http://schemas.openxmlformats.org/officeDocument/2006/relationships/slide" Target="slides/slide6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font" Target="fonts/font33.fntdata"/><Relationship Id="rId70" Type="http://schemas.openxmlformats.org/officeDocument/2006/relationships/font" Target="fonts/font41.fntdata"/><Relationship Id="rId75" Type="http://schemas.openxmlformats.org/officeDocument/2006/relationships/font" Target="fonts/font46.fntdata"/><Relationship Id="rId83" Type="http://schemas.openxmlformats.org/officeDocument/2006/relationships/font" Target="fonts/font54.fntdata"/><Relationship Id="rId88" Type="http://schemas.openxmlformats.org/officeDocument/2006/relationships/font" Target="fonts/font59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Master" Target="slideMasters/slideMaster10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65" Type="http://schemas.openxmlformats.org/officeDocument/2006/relationships/font" Target="fonts/font36.fntdata"/><Relationship Id="rId73" Type="http://schemas.openxmlformats.org/officeDocument/2006/relationships/font" Target="fonts/font44.fntdata"/><Relationship Id="rId78" Type="http://schemas.openxmlformats.org/officeDocument/2006/relationships/font" Target="fonts/font49.fntdata"/><Relationship Id="rId81" Type="http://schemas.openxmlformats.org/officeDocument/2006/relationships/font" Target="fonts/font52.fntdata"/><Relationship Id="rId86" Type="http://schemas.openxmlformats.org/officeDocument/2006/relationships/font" Target="fonts/font57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128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রহিম”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2209800"/>
            <a:ext cx="8839200" cy="712579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886200"/>
            <a:ext cx="43434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589256"/>
            <a:ext cx="3705225" cy="2809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7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#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যদি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</m:t>
                      </m:r>
                    </m:oMath>
                  </m:oMathPara>
                </a14:m>
                <a:endParaRPr lang="bn-BD" sz="28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তবে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দেখাও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𝑚𝑛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524000"/>
                <a:ext cx="85344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i="1" dirty="0" smtClean="0"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𝑺𝒉𝒐𝒘𝒆𝒅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8534400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143" t="-811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7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381000"/>
                <a:ext cx="8458200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যদি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bn-BD" sz="32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 দেখাও যে,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𝑏𝑐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𝑐𝑎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458200" cy="1352871"/>
              </a:xfrm>
              <a:prstGeom prst="rect">
                <a:avLst/>
              </a:prstGeom>
              <a:blipFill rotWithShape="1">
                <a:blip r:embed="rId2"/>
                <a:stretch>
                  <a:fillRect l="-1801" b="-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733871"/>
                <a:ext cx="8686800" cy="462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𝑏𝑐</m:t>
                        </m:r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𝑐𝑎</m:t>
                        </m:r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𝑐𝑎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𝑐𝑎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𝑐𝑎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𝑎𝑏𝑐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𝑎𝑏𝑐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𝒑𝒓𝒐𝒗𝒆𝒅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33871"/>
                <a:ext cx="8686800" cy="4627292"/>
              </a:xfrm>
              <a:prstGeom prst="rect">
                <a:avLst/>
              </a:prstGeom>
              <a:blipFill rotWithShape="1">
                <a:blip r:embed="rId3"/>
                <a:stretch>
                  <a:fillRect l="-1474" t="-132" b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6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807720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+√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077200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1585" b="-1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109414"/>
                <a:ext cx="8534400" cy="508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n-BD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n-BD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18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bn-BD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18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√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BD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         </m:t>
                    </m:r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243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242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bn-BD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121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11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b="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b="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𝒑𝒓𝒐𝒗𝒆𝒅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09414"/>
                <a:ext cx="8534400" cy="5088060"/>
              </a:xfrm>
              <a:prstGeom prst="rect">
                <a:avLst/>
              </a:prstGeom>
              <a:blipFill rotWithShape="1">
                <a:blip r:embed="rId3"/>
                <a:stretch>
                  <a:fillRect l="-1143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5" y="228600"/>
            <a:ext cx="173874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455" y="1219200"/>
                <a:ext cx="8596745" cy="319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যদি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𝑥𝑦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 </m:t>
                    </m:r>
                    <m:f>
                      <m:fPr>
                        <m:ctrlPr>
                          <a:rPr lang="bn-BD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কর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যদি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হয়, তবে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18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5" y="1219200"/>
                <a:ext cx="8596745" cy="3192797"/>
              </a:xfrm>
              <a:prstGeom prst="rect">
                <a:avLst/>
              </a:prstGeom>
              <a:blipFill rotWithShape="1">
                <a:blip r:embed="rId2"/>
                <a:stretch>
                  <a:fillRect l="-1135" t="-1336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0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02208"/>
            <a:ext cx="29718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629912"/>
                <a:ext cx="883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নিম্ন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লিখিত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প্রশ্ন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গুলোর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উত্তর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দাও।</m:t>
                      </m:r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29912"/>
                <a:ext cx="88392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700" y="2590800"/>
                <a:ext cx="7848600" cy="2448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36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36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 প্রমাণ কর যে,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590800"/>
                <a:ext cx="7848600" cy="2448171"/>
              </a:xfrm>
              <a:prstGeom prst="rect">
                <a:avLst/>
              </a:prstGeom>
              <a:blipFill rotWithShape="1">
                <a:blip r:embed="rId3"/>
                <a:stretch>
                  <a:fillRect l="-2329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407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355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মঙ্গল কামনা করে       আজকের পাঠ শেষ করছি।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79248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438400" y="533400"/>
            <a:ext cx="5410200" cy="3124200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200400" y="4267200"/>
            <a:ext cx="1676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324600" y="1828800"/>
            <a:ext cx="533400" cy="1409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986058">
            <a:off x="7391400" y="3352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86350" y="4016514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100711">
            <a:off x="7071494" y="3413163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397298">
            <a:off x="4828914" y="1941749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8534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উপরের চিত্রটি দ্বারা কি বুঝানো হয়েছে?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533400"/>
                <a:ext cx="86106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	 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5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সূত্র গুলো দ্বারা কি নির্ণয় করা যায়? </a:t>
                </a:r>
                <a:endPara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"/>
                <a:ext cx="8610600" cy="2893100"/>
              </a:xfrm>
              <a:prstGeom prst="rect">
                <a:avLst/>
              </a:prstGeom>
              <a:blipFill rotWithShape="1">
                <a:blip r:embed="rId2"/>
                <a:stretch>
                  <a:fillRect l="-3751" r="-1486" b="-11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3623397"/>
                <a:ext cx="8610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6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5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সূত্র দুটি দ্বারা কি নির্ণয় করা যায়? </a:t>
                </a:r>
                <a:endParaRPr lang="en-US" sz="5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23397"/>
                <a:ext cx="86106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3751" b="-17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4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88874"/>
            <a:ext cx="8534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665274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নবম-দশম,</a:t>
            </a:r>
          </a:p>
          <a:p>
            <a:pPr algn="ctr"/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গণিত,</a:t>
            </a:r>
          </a:p>
          <a:p>
            <a:pPr algn="ctr"/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অনুশীলনী ৩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54114"/>
            <a:ext cx="1143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৩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পূর্বের পাঠে বর্গের সূত্র দ্বারা ও অনুসিদ্ধান্ত ব্যবহার করে বিভিন্ন সমস্যা সমাধান করেছি। এখন আমরা ঘন এর সূত্র ও অনুসিদ্ধান্ত ব্যবহার করে বিভিন্ন সমস্যা সমাধান করব ইনশাল্লাহ্‌।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3047999"/>
                <a:ext cx="8534400" cy="26799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বীজগাণিতিক রাশি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তার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গুণাত্বক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বিপরীত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রাশি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আবার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গুণাত্বক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বিপরীত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রাশির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সমষ্টি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অপরদিকে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বিপরীত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গুণাত্বক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রাশির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পার্থক্য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7999"/>
                <a:ext cx="8534400" cy="2679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4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374072"/>
                <a:ext cx="8686800" cy="1601529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</m:oMath>
                </a14:m>
                <a:endParaRPr lang="bn-BD" sz="2800" b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4072"/>
                <a:ext cx="8686800" cy="1601529"/>
              </a:xfrm>
              <a:prstGeom prst="rect">
                <a:avLst/>
              </a:prstGeom>
              <a:blipFill rotWithShape="1">
                <a:blip r:embed="rId2"/>
                <a:stretch>
                  <a:fillRect l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286000"/>
                <a:ext cx="88392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125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90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25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24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35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35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39</m:t>
                      </m:r>
                      <m:r>
                        <a:rPr lang="en-US" sz="2800" b="0" i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Ans</m:t>
                      </m:r>
                      <m:r>
                        <a:rPr lang="en-US" sz="2800" b="0" i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8839200" cy="4401205"/>
              </a:xfrm>
              <a:prstGeom prst="rect">
                <a:avLst/>
              </a:prstGeom>
              <a:blipFill rotWithShape="1">
                <a:blip r:embed="rId3"/>
                <a:stretch>
                  <a:fillRect l="-1448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000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5" y="457200"/>
                <a:ext cx="8915400" cy="593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𝟓</m:t>
                        </m:r>
                      </m:e>
                    </m:rad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 ,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√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 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 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34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0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Ans</m:t>
                    </m:r>
                    <m:r>
                      <a:rPr lang="en-US" sz="2400" b="0" i="0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457200"/>
                <a:ext cx="8915400" cy="5936369"/>
              </a:xfrm>
              <a:prstGeom prst="rect">
                <a:avLst/>
              </a:prstGeom>
              <a:blipFill rotWithShape="1">
                <a:blip r:embed="rId2"/>
                <a:stretch>
                  <a:fillRect l="-1025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862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25581"/>
                <a:ext cx="8686800" cy="638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−√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𝟹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𝟹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𝟹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800" i="1" dirty="0" smtClean="0">
                  <a:solidFill>
                    <a:srgbClr val="FFFF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া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 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প্রদত্ব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রাশি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sz="32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=0</a:t>
                </a:r>
                <a:endPara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5581"/>
                <a:ext cx="8686800" cy="6387069"/>
              </a:xfrm>
              <a:prstGeom prst="rect">
                <a:avLst/>
              </a:prstGeom>
              <a:blipFill rotWithShape="1">
                <a:blip r:embed="rId2"/>
                <a:stretch>
                  <a:fillRect l="-2526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5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lackTi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oundr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ardcov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1641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55" baseType="lpstr">
      <vt:lpstr>Arial</vt:lpstr>
      <vt:lpstr>Tunga</vt:lpstr>
      <vt:lpstr>Cambria Math</vt:lpstr>
      <vt:lpstr>Georgia</vt:lpstr>
      <vt:lpstr>Lucida Sans</vt:lpstr>
      <vt:lpstr>Calibri</vt:lpstr>
      <vt:lpstr>NikoshBAN</vt:lpstr>
      <vt:lpstr>Trebuchet MS</vt:lpstr>
      <vt:lpstr>Wingdings 2</vt:lpstr>
      <vt:lpstr>Verdana</vt:lpstr>
      <vt:lpstr>Tw Cen MT</vt:lpstr>
      <vt:lpstr>Franklin Gothic Book</vt:lpstr>
      <vt:lpstr>Arial Narrow</vt:lpstr>
      <vt:lpstr>Century Gothic</vt:lpstr>
      <vt:lpstr>Book Antiqua</vt:lpstr>
      <vt:lpstr>Constantia</vt:lpstr>
      <vt:lpstr>Garamond</vt:lpstr>
      <vt:lpstr>Rockwell</vt:lpstr>
      <vt:lpstr>Times New Roman</vt:lpstr>
      <vt:lpstr>Rage Italic</vt:lpstr>
      <vt:lpstr>Wingdings</vt:lpstr>
      <vt:lpstr>Impact</vt:lpstr>
      <vt:lpstr>Lucida Sans Unicode</vt:lpstr>
      <vt:lpstr>Brush Script MT</vt:lpstr>
      <vt:lpstr>Tahoma</vt:lpstr>
      <vt:lpstr>Wingdings 3</vt:lpstr>
      <vt:lpstr>Apex</vt:lpstr>
      <vt:lpstr>Flow</vt:lpstr>
      <vt:lpstr>Slipstream</vt:lpstr>
      <vt:lpstr>Verve</vt:lpstr>
      <vt:lpstr>Paper</vt:lpstr>
      <vt:lpstr>Technic</vt:lpstr>
      <vt:lpstr>Thatch</vt:lpstr>
      <vt:lpstr>Foundry</vt:lpstr>
      <vt:lpstr>Hardcover</vt:lpstr>
      <vt:lpstr>Concourse</vt:lpstr>
      <vt:lpstr>NewsPrint</vt:lpstr>
      <vt:lpstr>Horizon</vt:lpstr>
      <vt:lpstr>Pushpin</vt:lpstr>
      <vt:lpstr>BlackTie</vt:lpstr>
      <vt:lpstr>“বিস্‌মিল্লাহির রহ্‌মানির রহিম”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“বিস্‌মিল্লাহির রহ্‌মানির রহিম” </dc:title>
  <dc:creator>Fazla Masud</dc:creator>
  <cp:lastModifiedBy>Fazla Masud</cp:lastModifiedBy>
  <cp:revision>73</cp:revision>
  <dcterms:created xsi:type="dcterms:W3CDTF">2014-06-16T17:05:50Z</dcterms:created>
  <dcterms:modified xsi:type="dcterms:W3CDTF">2016-12-24T14:35:28Z</dcterms:modified>
</cp:coreProperties>
</file>